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31"/>
  </p:notesMasterIdLst>
  <p:handoutMasterIdLst>
    <p:handoutMasterId r:id="rId32"/>
  </p:handoutMasterIdLst>
  <p:sldIdLst>
    <p:sldId id="436" r:id="rId2"/>
    <p:sldId id="414" r:id="rId3"/>
    <p:sldId id="492" r:id="rId4"/>
    <p:sldId id="420" r:id="rId5"/>
    <p:sldId id="503" r:id="rId6"/>
    <p:sldId id="508" r:id="rId7"/>
    <p:sldId id="476" r:id="rId8"/>
    <p:sldId id="678" r:id="rId9"/>
    <p:sldId id="605" r:id="rId10"/>
    <p:sldId id="607" r:id="rId11"/>
    <p:sldId id="609" r:id="rId12"/>
    <p:sldId id="673" r:id="rId13"/>
    <p:sldId id="674" r:id="rId14"/>
    <p:sldId id="603" r:id="rId15"/>
    <p:sldId id="650" r:id="rId16"/>
    <p:sldId id="651" r:id="rId17"/>
    <p:sldId id="653" r:id="rId18"/>
    <p:sldId id="654" r:id="rId19"/>
    <p:sldId id="660" r:id="rId20"/>
    <p:sldId id="665" r:id="rId21"/>
    <p:sldId id="668" r:id="rId22"/>
    <p:sldId id="669" r:id="rId23"/>
    <p:sldId id="569" r:id="rId24"/>
    <p:sldId id="572" r:id="rId25"/>
    <p:sldId id="576" r:id="rId26"/>
    <p:sldId id="676" r:id="rId27"/>
    <p:sldId id="677" r:id="rId28"/>
    <p:sldId id="633" r:id="rId29"/>
    <p:sldId id="640" r:id="rId30"/>
  </p:sldIdLst>
  <p:sldSz cx="9144000" cy="6858000" type="screen4x3"/>
  <p:notesSz cx="6858000" cy="8931275"/>
  <p:defaultTextStyle>
    <a:defPPr>
      <a:defRPr lang="en-US"/>
    </a:defPPr>
    <a:lvl1pPr algn="ctr" rtl="0" fontAlgn="base">
      <a:lnSpc>
        <a:spcPct val="90000"/>
      </a:lnSpc>
      <a:spcBef>
        <a:spcPct val="40000"/>
      </a:spcBef>
      <a:spcAft>
        <a:spcPct val="0"/>
      </a:spcAft>
      <a:buClr>
        <a:schemeClr val="tx2"/>
      </a:buClr>
      <a:buSzPct val="80000"/>
      <a:buFont typeface="Wingdings" panose="05000000000000000000" pitchFamily="2" charset="2"/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lnSpc>
        <a:spcPct val="90000"/>
      </a:lnSpc>
      <a:spcBef>
        <a:spcPct val="40000"/>
      </a:spcBef>
      <a:spcAft>
        <a:spcPct val="0"/>
      </a:spcAft>
      <a:buClr>
        <a:schemeClr val="tx2"/>
      </a:buClr>
      <a:buSzPct val="80000"/>
      <a:buFont typeface="Wingdings" panose="05000000000000000000" pitchFamily="2" charset="2"/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lnSpc>
        <a:spcPct val="90000"/>
      </a:lnSpc>
      <a:spcBef>
        <a:spcPct val="40000"/>
      </a:spcBef>
      <a:spcAft>
        <a:spcPct val="0"/>
      </a:spcAft>
      <a:buClr>
        <a:schemeClr val="tx2"/>
      </a:buClr>
      <a:buSzPct val="80000"/>
      <a:buFont typeface="Wingdings" panose="05000000000000000000" pitchFamily="2" charset="2"/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lnSpc>
        <a:spcPct val="90000"/>
      </a:lnSpc>
      <a:spcBef>
        <a:spcPct val="40000"/>
      </a:spcBef>
      <a:spcAft>
        <a:spcPct val="0"/>
      </a:spcAft>
      <a:buClr>
        <a:schemeClr val="tx2"/>
      </a:buClr>
      <a:buSzPct val="80000"/>
      <a:buFont typeface="Wingdings" panose="05000000000000000000" pitchFamily="2" charset="2"/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lnSpc>
        <a:spcPct val="90000"/>
      </a:lnSpc>
      <a:spcBef>
        <a:spcPct val="40000"/>
      </a:spcBef>
      <a:spcAft>
        <a:spcPct val="0"/>
      </a:spcAft>
      <a:buClr>
        <a:schemeClr val="tx2"/>
      </a:buClr>
      <a:buSzPct val="80000"/>
      <a:buFont typeface="Wingdings" panose="05000000000000000000" pitchFamily="2" charset="2"/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64" autoAdjust="0"/>
    <p:restoredTop sz="94660" autoAdjust="0"/>
  </p:normalViewPr>
  <p:slideViewPr>
    <p:cSldViewPr>
      <p:cViewPr varScale="1">
        <p:scale>
          <a:sx n="86" d="100"/>
          <a:sy n="86" d="100"/>
        </p:scale>
        <p:origin x="295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i="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i="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485188"/>
            <a:ext cx="29718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i="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485188"/>
            <a:ext cx="29718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i="0">
                <a:latin typeface="Times New Roman" panose="02020603050405020304" pitchFamily="18" charset="0"/>
              </a:defRPr>
            </a:lvl1pPr>
          </a:lstStyle>
          <a:p>
            <a:fld id="{7663CBA9-C93C-4022-AA24-D8F31FA2F45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i="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i="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3891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96975" y="669925"/>
            <a:ext cx="4464050" cy="3348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41800"/>
            <a:ext cx="5029200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485188"/>
            <a:ext cx="29718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i="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485188"/>
            <a:ext cx="29718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i="0">
                <a:latin typeface="Times New Roman" panose="02020603050405020304" pitchFamily="18" charset="0"/>
              </a:defRPr>
            </a:lvl1pPr>
          </a:lstStyle>
          <a:p>
            <a:fld id="{6C1BBF6C-DEEF-4E30-95FC-E4AB0CC6C4D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913FE9-62F6-4761-BED0-3DCE553BBF41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4413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5713" y="719138"/>
            <a:ext cx="4349750" cy="3262312"/>
          </a:xfrm>
          <a:ln/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240213"/>
            <a:ext cx="5032375" cy="4021137"/>
          </a:xfrm>
        </p:spPr>
        <p:txBody>
          <a:bodyPr/>
          <a:lstStyle/>
          <a:p>
            <a:r>
              <a:rPr lang="en-US" altLang="en-US"/>
              <a:t>The cost to rehabilitate was based on one terminal, possible rehab costs could reach $10M, but could be spread out over a number of years.  Note that the benefit could be up to $1024 million.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052F47-1825-4CC9-A2FD-614523442FE6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2856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5713" y="719138"/>
            <a:ext cx="4349750" cy="3262312"/>
          </a:xfrm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240213"/>
            <a:ext cx="5032375" cy="4021137"/>
          </a:xfrm>
        </p:spPr>
        <p:txBody>
          <a:bodyPr/>
          <a:lstStyle/>
          <a:p>
            <a:r>
              <a:rPr lang="en-US" altLang="en-US"/>
              <a:t>Overview of the 11 sections of the MOTEMS.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86D8D0-7E3F-4DB9-B5CB-8E9246960A24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4628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5713" y="719138"/>
            <a:ext cx="4349750" cy="3262312"/>
          </a:xfrm>
          <a:ln/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240213"/>
            <a:ext cx="5032375" cy="4021137"/>
          </a:xfrm>
        </p:spPr>
        <p:txBody>
          <a:bodyPr/>
          <a:lstStyle/>
          <a:p>
            <a:r>
              <a:rPr lang="en-US" altLang="en-US"/>
              <a:t>Based on 41 terminals, this is a preliminary estimate of how many terminals fall into each category.  If MOTEMS becomes regulatory in January 2004, the first audits wouldn’t be due until mid 2006.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D9F4B9-BCAA-4B5B-A0E5-DC20DB8F5510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4864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5713" y="719138"/>
            <a:ext cx="4349750" cy="3262312"/>
          </a:xfrm>
          <a:ln/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240213"/>
            <a:ext cx="5032375" cy="4021137"/>
          </a:xfrm>
        </p:spPr>
        <p:txBody>
          <a:bodyPr/>
          <a:lstStyle/>
          <a:p>
            <a:r>
              <a:rPr lang="en-US" altLang="en-US"/>
              <a:t>Based on 41 terminals, this is a preliminary estimate of how many terminals fall into each category.  If MOTEMS becomes regulatory in January 2004, the first audits wouldn’t be due until mid 2006.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1676400"/>
            <a:ext cx="6934200" cy="2116138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911350" y="396875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22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94564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18288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9456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9624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7EA241D-1776-40FB-9C84-2E7064F6BEF3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94567" name="Group 7"/>
          <p:cNvGrpSpPr>
            <a:grpSpLocks/>
          </p:cNvGrpSpPr>
          <p:nvPr userDrawn="1"/>
        </p:nvGrpSpPr>
        <p:grpSpPr bwMode="auto">
          <a:xfrm>
            <a:off x="0" y="0"/>
            <a:ext cx="1828800" cy="6858000"/>
            <a:chOff x="0" y="0"/>
            <a:chExt cx="1152" cy="4320"/>
          </a:xfrm>
        </p:grpSpPr>
        <p:sp>
          <p:nvSpPr>
            <p:cNvPr id="194568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1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algn="l" eaLnBrk="0" hangingPunct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altLang="en-US" sz="2400" i="0">
                <a:latin typeface="Times New Roman" panose="02020603050405020304" pitchFamily="18" charset="0"/>
              </a:endParaRPr>
            </a:p>
          </p:txBody>
        </p:sp>
        <p:pic>
          <p:nvPicPr>
            <p:cNvPr id="194569" name="Picture 9" descr="MFDLogo-DkBlue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632"/>
              <a:ext cx="1056" cy="1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4570" name="Rectangle 10"/>
          <p:cNvSpPr>
            <a:spLocks noChangeArrowheads="1"/>
          </p:cNvSpPr>
          <p:nvPr userDrawn="1"/>
        </p:nvSpPr>
        <p:spPr bwMode="auto">
          <a:xfrm>
            <a:off x="1828800" y="3810000"/>
            <a:ext cx="7315200" cy="76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rgbClr val="6600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9F3ACB-E92D-48C2-96AC-D9151C0E68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0784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304800"/>
            <a:ext cx="19812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04800"/>
            <a:ext cx="5791200" cy="5791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4E003-663F-4359-9180-D4526F6A24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7763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219200" y="304800"/>
            <a:ext cx="7772400" cy="1206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71600" y="1752600"/>
            <a:ext cx="3810000" cy="2095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334000" y="1752600"/>
            <a:ext cx="3810000" cy="2095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371600" y="4000500"/>
            <a:ext cx="3810000" cy="2095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4000" y="4000500"/>
            <a:ext cx="3810000" cy="2095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143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814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D0FE13D-966B-49D6-B05E-0D708DFA14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1503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772400" cy="1206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1600" y="1752600"/>
            <a:ext cx="3810000" cy="43434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752600"/>
            <a:ext cx="3810000" cy="43434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3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814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B397302-E5F6-4A0B-8060-AD5A6C29C5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759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7BFF8A-CE2C-4FC2-9DB6-7D05493E53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917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4F1618-54E2-4985-B181-E33443C536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0262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752600"/>
            <a:ext cx="3810000" cy="43434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752600"/>
            <a:ext cx="3810000" cy="43434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768D92-41A9-43D5-BBD7-E975F9705E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0064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0B6F87-D8EE-491E-9360-C3785147EA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34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C0645-734A-4542-BE28-6EA26D7CAD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6293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016CD-FA66-4293-BF37-83C02C9296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684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29258-B506-4CF2-A3E8-AF89CDE827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6118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66623-FA2E-43C4-B3A6-5132B9E67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642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path path="shape">
            <a:fillToRect l="14166" t="5554" r="835" b="77779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04800"/>
            <a:ext cx="7772400" cy="1206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752600"/>
            <a:ext cx="7772400" cy="4343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93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 i="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93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 i="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93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 i="0">
                <a:latin typeface="Times New Roman" panose="02020603050405020304" pitchFamily="18" charset="0"/>
              </a:defRPr>
            </a:lvl1pPr>
          </a:lstStyle>
          <a:p>
            <a:fld id="{D58771C0-CD65-46A5-BFCD-A462C7B937F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93543" name="Rectangle 7"/>
          <p:cNvSpPr>
            <a:spLocks noChangeArrowheads="1"/>
          </p:cNvSpPr>
          <p:nvPr userDrawn="1"/>
        </p:nvSpPr>
        <p:spPr bwMode="auto">
          <a:xfrm>
            <a:off x="0" y="0"/>
            <a:ext cx="1219200" cy="68580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algn="l" eaLnBrk="0" hangingPunct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 i="0">
              <a:latin typeface="Times New Roman" panose="02020603050405020304" pitchFamily="18" charset="0"/>
            </a:endParaRPr>
          </a:p>
        </p:txBody>
      </p:sp>
      <p:pic>
        <p:nvPicPr>
          <p:cNvPr id="193544" name="Picture 8" descr="MFDLogo-DkBlue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81000"/>
            <a:ext cx="1028700" cy="9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545" name="Rectangle 9"/>
          <p:cNvSpPr>
            <a:spLocks noChangeArrowheads="1"/>
          </p:cNvSpPr>
          <p:nvPr userDrawn="1"/>
        </p:nvSpPr>
        <p:spPr bwMode="auto">
          <a:xfrm>
            <a:off x="1219200" y="1524000"/>
            <a:ext cx="7315200" cy="76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rgbClr val="6600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u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u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../papers/INDIA/PBC1.MP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hyperlink" Target="../papers/INDIA/pbc1.m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6" name="Picture 8" descr="MLE 100"/>
          <p:cNvPicPr>
            <a:picLocks noChangeAspect="1" noChangeArrowheads="1"/>
          </p:cNvPicPr>
          <p:nvPr/>
        </p:nvPicPr>
        <p:blipFill>
          <a:blip r:embed="rId2" cstate="print">
            <a:lum bright="-2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79248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51" name="Rectangle 3"/>
          <p:cNvSpPr>
            <a:spLocks noGrp="1" noChangeArrowheads="1"/>
          </p:cNvSpPr>
          <p:nvPr>
            <p:ph type="title"/>
          </p:nvPr>
        </p:nvSpPr>
        <p:spPr>
          <a:xfrm>
            <a:off x="1619250" y="114300"/>
            <a:ext cx="7105650" cy="1104900"/>
          </a:xfrm>
          <a:noFill/>
          <a:ln w="1270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/>
          <a:p>
            <a:pPr algn="ctr"/>
            <a:r>
              <a:rPr lang="en-US" altLang="en-US" sz="6400" b="0">
                <a:solidFill>
                  <a:srgbClr val="CC0000"/>
                </a:solidFill>
                <a:latin typeface="Arial Black" panose="020B0A04020102020204" pitchFamily="34" charset="0"/>
              </a:rPr>
              <a:t>MOTEMS</a:t>
            </a:r>
            <a:r>
              <a:rPr lang="en-US" altLang="en-US" sz="5800" b="0">
                <a:solidFill>
                  <a:srgbClr val="CC0000"/>
                </a:solidFill>
                <a:latin typeface="Arial Black" panose="020B0A04020102020204" pitchFamily="34" charset="0"/>
              </a:rPr>
              <a:t>  </a:t>
            </a:r>
          </a:p>
        </p:txBody>
      </p:sp>
      <p:sp>
        <p:nvSpPr>
          <p:cNvPr id="309253" name="Line 5"/>
          <p:cNvSpPr>
            <a:spLocks noChangeShapeType="1"/>
          </p:cNvSpPr>
          <p:nvPr/>
        </p:nvSpPr>
        <p:spPr bwMode="auto">
          <a:xfrm>
            <a:off x="1333500" y="1411288"/>
            <a:ext cx="7810500" cy="127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4B4B4B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19200" y="1295400"/>
            <a:ext cx="7924800" cy="5111750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0" tIns="46038" rIns="457200" bIns="46038"/>
          <a:lstStyle/>
          <a:p>
            <a:pPr marL="287338" indent="-287338" algn="ctr">
              <a:lnSpc>
                <a:spcPct val="90000"/>
              </a:lnSpc>
              <a:spcBef>
                <a:spcPct val="40000"/>
              </a:spcBef>
              <a:buFont typeface="Wingdings" panose="05000000000000000000" pitchFamily="2" charset="2"/>
              <a:buNone/>
            </a:pPr>
            <a:endParaRPr lang="en-US" altLang="en-US" sz="1800" i="1"/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3200">
              <a:solidFill>
                <a:srgbClr val="CC0000"/>
              </a:solidFill>
            </a:endParaRP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3600" b="1">
                <a:solidFill>
                  <a:schemeClr val="tx2"/>
                </a:solidFill>
              </a:rPr>
              <a:t>Marine Oil Terminal Engineering and Maintenance Standards </a:t>
            </a: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3600" b="1">
                <a:solidFill>
                  <a:schemeClr val="tx2"/>
                </a:solidFill>
              </a:rPr>
              <a:t>&amp; Tsunami Damage</a:t>
            </a:r>
            <a:endParaRPr lang="en-US" altLang="en-US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3600" b="1" i="1">
                <a:solidFill>
                  <a:schemeClr val="tx2"/>
                </a:solidFill>
              </a:rPr>
              <a:t>California Seismic Safety Commission</a:t>
            </a: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1400" b="1" i="1">
              <a:solidFill>
                <a:schemeClr val="tx2"/>
              </a:solidFill>
            </a:endParaRP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1600" b="1" i="1">
              <a:solidFill>
                <a:schemeClr val="tx2"/>
              </a:solidFill>
            </a:endParaRP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000" b="1">
                <a:solidFill>
                  <a:schemeClr val="tx2"/>
                </a:solidFill>
              </a:rPr>
              <a:t>Martin Eskijian, P.E. (eskijim@slc.ca.gov)</a:t>
            </a: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000" b="1">
                <a:solidFill>
                  <a:schemeClr val="tx2"/>
                </a:solidFill>
              </a:rPr>
              <a:t>Supervisor, Engineering Branch</a:t>
            </a: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000" b="1">
                <a:solidFill>
                  <a:schemeClr val="tx2"/>
                </a:solidFill>
              </a:rPr>
              <a:t>          Marine Facilities Division      	    </a:t>
            </a: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000" b="1">
                <a:solidFill>
                  <a:schemeClr val="tx2"/>
                </a:solidFill>
              </a:rPr>
              <a:t>California State Lands Commission</a:t>
            </a: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000" b="1">
                <a:solidFill>
                  <a:schemeClr val="tx2"/>
                </a:solidFill>
              </a:rPr>
              <a:t>July 2005 </a:t>
            </a:r>
            <a:endParaRPr lang="en-US" altLang="en-US" sz="16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Container Wharf – Port of Chennai</a:t>
            </a:r>
            <a:br>
              <a:rPr lang="en-US" altLang="en-US"/>
            </a:br>
            <a:r>
              <a:rPr lang="en-US" altLang="en-US"/>
              <a:t>Ebb Current of Tsunami</a:t>
            </a:r>
          </a:p>
        </p:txBody>
      </p:sp>
      <p:pic>
        <p:nvPicPr>
          <p:cNvPr id="601091" name="Picture 3" descr="MLE 0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78000"/>
            <a:ext cx="677386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Crew Leaving Vessel – using Crane as a Gang Way  (Port of Chennai)</a:t>
            </a:r>
          </a:p>
        </p:txBody>
      </p:sp>
      <p:pic>
        <p:nvPicPr>
          <p:cNvPr id="603139" name="Picture 3" descr="MLE 0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78000"/>
            <a:ext cx="677386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Vessel Impacting Wharf</a:t>
            </a:r>
          </a:p>
        </p:txBody>
      </p:sp>
      <p:pic>
        <p:nvPicPr>
          <p:cNvPr id="708611" name="Picture 3" descr="MLE 035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52600"/>
            <a:ext cx="579120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Vessel Impacting Hoppers on Wharf</a:t>
            </a:r>
          </a:p>
        </p:txBody>
      </p:sp>
      <p:pic>
        <p:nvPicPr>
          <p:cNvPr id="709635" name="Picture 3" descr="MLE 038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52600"/>
            <a:ext cx="579120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9900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Text Box 2"/>
          <p:cNvSpPr txBox="1">
            <a:spLocks noChangeArrowheads="1"/>
          </p:cNvSpPr>
          <p:nvPr/>
        </p:nvSpPr>
        <p:spPr bwMode="auto">
          <a:xfrm>
            <a:off x="2667000" y="381000"/>
            <a:ext cx="609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i="0">
                <a:solidFill>
                  <a:srgbClr val="FFFF66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PORT BLAIR HARBOUR</a:t>
            </a:r>
          </a:p>
        </p:txBody>
      </p:sp>
      <p:pic>
        <p:nvPicPr>
          <p:cNvPr id="596995" name="Picture 3" descr="6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 t="2979" r="4260" b="20506"/>
          <a:stretch>
            <a:fillRect/>
          </a:stretch>
        </p:blipFill>
        <p:spPr bwMode="auto">
          <a:xfrm>
            <a:off x="2524125" y="2057400"/>
            <a:ext cx="6543675" cy="3814763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6996" name="Picture 4" descr="scan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5" t="1131" r="24239" b="1695"/>
          <a:stretch>
            <a:fillRect/>
          </a:stretch>
        </p:blipFill>
        <p:spPr bwMode="auto">
          <a:xfrm>
            <a:off x="152400" y="381000"/>
            <a:ext cx="2286000" cy="5943600"/>
          </a:xfrm>
          <a:prstGeom prst="rect">
            <a:avLst/>
          </a:prstGeom>
          <a:noFill/>
          <a:ln w="57150" cmpd="thinThick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6997" name="Picture 5" descr="clear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628900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6998" name="Text Box 6"/>
          <p:cNvSpPr txBox="1">
            <a:spLocks noChangeArrowheads="1"/>
          </p:cNvSpPr>
          <p:nvPr/>
        </p:nvSpPr>
        <p:spPr bwMode="auto">
          <a:xfrm>
            <a:off x="7848600" y="762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i="0">
                <a:latin typeface="Times New Roman" panose="02020603050405020304" pitchFamily="18" charset="0"/>
                <a:cs typeface="Arial" panose="020B0604020202020204" pitchFamily="34" charset="0"/>
              </a:rPr>
              <a:t>ALHW</a:t>
            </a:r>
          </a:p>
        </p:txBody>
      </p:sp>
      <p:sp>
        <p:nvSpPr>
          <p:cNvPr id="596999" name="Text Box 7"/>
          <p:cNvSpPr txBox="1">
            <a:spLocks noChangeArrowheads="1"/>
          </p:cNvSpPr>
          <p:nvPr/>
        </p:nvSpPr>
        <p:spPr bwMode="auto">
          <a:xfrm>
            <a:off x="609600" y="2819400"/>
            <a:ext cx="1676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b="1" i="0">
                <a:solidFill>
                  <a:srgbClr val="99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TIDAL DIFF    + 1.0M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Junglighat Fishing Pier – rubble mount support</a:t>
            </a:r>
          </a:p>
        </p:txBody>
      </p:sp>
      <p:pic>
        <p:nvPicPr>
          <p:cNvPr id="646147" name="Picture 3" descr="MLE 09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52600"/>
            <a:ext cx="579120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Junglighat Fishing Pier </a:t>
            </a:r>
          </a:p>
        </p:txBody>
      </p:sp>
      <p:pic>
        <p:nvPicPr>
          <p:cNvPr id="647171" name="Picture 3" descr="MLE 099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52600"/>
            <a:ext cx="579120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Junglighat Fishing Pier </a:t>
            </a:r>
          </a:p>
        </p:txBody>
      </p:sp>
      <p:pic>
        <p:nvPicPr>
          <p:cNvPr id="653315" name="Picture 3" descr="MLE 100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52600"/>
            <a:ext cx="579120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Junglighat Fishing Pier </a:t>
            </a:r>
          </a:p>
        </p:txBody>
      </p:sp>
      <p:pic>
        <p:nvPicPr>
          <p:cNvPr id="654339" name="Picture 3" descr="MLE 104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52600"/>
            <a:ext cx="579120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9" name="Rectangle 102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Port of Port Blair</a:t>
            </a:r>
          </a:p>
        </p:txBody>
      </p:sp>
      <p:pic>
        <p:nvPicPr>
          <p:cNvPr id="666628" name="Picture 1028" descr="MLE 12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52600"/>
            <a:ext cx="579120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0" y="1905000"/>
            <a:ext cx="7372350" cy="4641850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282575" indent="-282575" defTabSz="754063"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en-US" altLang="en-US" sz="2000" i="1">
                <a:solidFill>
                  <a:schemeClr val="accent1"/>
                </a:solidFill>
              </a:rPr>
              <a:t>    </a:t>
            </a:r>
            <a:r>
              <a:rPr lang="en-US" altLang="en-US" sz="2000" b="1">
                <a:solidFill>
                  <a:schemeClr val="accent1"/>
                </a:solidFill>
              </a:rPr>
              <a:t>MANDATED</a:t>
            </a:r>
            <a:r>
              <a:rPr lang="en-US" altLang="en-US" sz="2000" b="1"/>
              <a:t>: </a:t>
            </a:r>
          </a:p>
          <a:p>
            <a:pPr marL="282575" indent="-282575" defTabSz="754063"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en-US" altLang="en-US" sz="2000" b="1"/>
              <a:t>    LEMPERT-KEENE-SEASTRAND OIL SPILL PREVENTION AND RESPONSE ACT OF 1990</a:t>
            </a:r>
          </a:p>
          <a:p>
            <a:pPr marL="282575" indent="-282575" defTabSz="754063">
              <a:spcBef>
                <a:spcPct val="30000"/>
              </a:spcBef>
              <a:buFont typeface="Wingdings" panose="05000000000000000000" pitchFamily="2" charset="2"/>
              <a:buNone/>
            </a:pPr>
            <a:endParaRPr lang="en-US" altLang="en-US" sz="2000" b="1"/>
          </a:p>
          <a:p>
            <a:pPr marL="282575" indent="-282575" defTabSz="754063"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en-US" altLang="en-US" sz="2000" b="1"/>
              <a:t>    </a:t>
            </a:r>
            <a:r>
              <a:rPr lang="en-US" altLang="en-US" sz="2000" b="1">
                <a:solidFill>
                  <a:schemeClr val="accent1"/>
                </a:solidFill>
              </a:rPr>
              <a:t>CURRENT CONDITIONS OF 39 TERMINALS:</a:t>
            </a:r>
            <a:r>
              <a:rPr lang="en-US" altLang="en-US" sz="2000" b="1"/>
              <a:t> </a:t>
            </a:r>
          </a:p>
          <a:p>
            <a:pPr marL="282575" indent="-282575" defTabSz="754063"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en-US" altLang="en-US" sz="2000" b="1"/>
              <a:t>	      Grandfathering – vessel size</a:t>
            </a:r>
          </a:p>
          <a:p>
            <a:pPr marL="282575" indent="-282575" defTabSz="754063"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en-US" altLang="en-US" sz="2000" b="1"/>
              <a:t>		Structural degradation</a:t>
            </a:r>
          </a:p>
          <a:p>
            <a:pPr marL="282575" indent="-282575" defTabSz="754063"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en-US" altLang="en-US" sz="2000" b="1"/>
              <a:t>           Inadequate fire detection/suppression</a:t>
            </a:r>
          </a:p>
          <a:p>
            <a:pPr marL="282575" indent="-282575" defTabSz="754063"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en-US" altLang="en-US" sz="2000" b="1"/>
              <a:t>          Build dates 1901 to 1984 (Average age is 50)</a:t>
            </a:r>
          </a:p>
          <a:p>
            <a:pPr marL="282575" indent="-282575" defTabSz="754063"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en-US" altLang="en-US" sz="2000" b="1"/>
              <a:t>          Seismic standards (Were there any?)</a:t>
            </a:r>
            <a:endParaRPr lang="en-US" altLang="en-US" sz="1800" b="1"/>
          </a:p>
        </p:txBody>
      </p:sp>
      <p:sp>
        <p:nvSpPr>
          <p:cNvPr id="274435" name="Rectangle 3"/>
          <p:cNvSpPr>
            <a:spLocks noChangeArrowheads="1"/>
          </p:cNvSpPr>
          <p:nvPr/>
        </p:nvSpPr>
        <p:spPr bwMode="auto">
          <a:xfrm>
            <a:off x="611188" y="914400"/>
            <a:ext cx="853281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defTabSz="754063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defTabSz="754063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defTabSz="754063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defTabSz="754063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200" i="0">
                <a:latin typeface="Arial Unicode MS" panose="020B0604020202020204" pitchFamily="34" charset="-128"/>
              </a:rPr>
              <a:t>MARINE OIL TERMINAL ENGINEERING AND MAINTENANCE STANDARDS (MOTEMS)</a:t>
            </a:r>
            <a:endParaRPr lang="en-US" altLang="en-US" sz="3200" b="0" i="0">
              <a:latin typeface="Arial Unicode MS" panose="020B0604020202020204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Dry Dock  - Port Blair</a:t>
            </a:r>
          </a:p>
        </p:txBody>
      </p:sp>
      <p:pic>
        <p:nvPicPr>
          <p:cNvPr id="678916" name="Picture 4" descr="MLE 178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52600"/>
            <a:ext cx="579120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Barge was on top of wharf</a:t>
            </a:r>
          </a:p>
        </p:txBody>
      </p:sp>
      <p:pic>
        <p:nvPicPr>
          <p:cNvPr id="681988" name="Picture 4" descr="MLE 183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52600"/>
            <a:ext cx="579120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3" name="Rectangle 20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Pier collapse – Port Blair</a:t>
            </a:r>
          </a:p>
        </p:txBody>
      </p:sp>
      <p:pic>
        <p:nvPicPr>
          <p:cNvPr id="683012" name="Picture 2052" descr="MLE 184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52600"/>
            <a:ext cx="579120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66"/>
            </a:gs>
            <a:gs pos="100000">
              <a:srgbClr val="66FF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8" name="Picture 2" descr="scan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5" t="1131" r="24239" b="1695"/>
          <a:stretch>
            <a:fillRect/>
          </a:stretch>
        </p:blipFill>
        <p:spPr bwMode="auto">
          <a:xfrm>
            <a:off x="152400" y="381000"/>
            <a:ext cx="2286000" cy="5943600"/>
          </a:xfrm>
          <a:prstGeom prst="rect">
            <a:avLst/>
          </a:prstGeom>
          <a:noFill/>
          <a:ln w="57150" cmpd="thinThick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2179" name="Picture 3" descr="clear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628900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2180" name="Text Box 4"/>
          <p:cNvSpPr txBox="1">
            <a:spLocks noChangeArrowheads="1"/>
          </p:cNvSpPr>
          <p:nvPr/>
        </p:nvSpPr>
        <p:spPr bwMode="auto">
          <a:xfrm>
            <a:off x="2590800" y="517525"/>
            <a:ext cx="609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b="1" i="0">
                <a:solidFill>
                  <a:schemeClr val="bg2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PHOENIX BAY COMPLEX   (BEFORE TSUNAMI)</a:t>
            </a:r>
          </a:p>
        </p:txBody>
      </p:sp>
      <p:sp>
        <p:nvSpPr>
          <p:cNvPr id="562181" name="Text Box 5"/>
          <p:cNvSpPr txBox="1">
            <a:spLocks noChangeArrowheads="1"/>
          </p:cNvSpPr>
          <p:nvPr/>
        </p:nvSpPr>
        <p:spPr bwMode="auto">
          <a:xfrm>
            <a:off x="2590800" y="2270125"/>
            <a:ext cx="609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b="1" i="0">
                <a:latin typeface="Trebuchet MS" panose="020B0603020202020204" pitchFamily="34" charset="0"/>
                <a:cs typeface="Arial" panose="020B0604020202020204" pitchFamily="34" charset="0"/>
              </a:rPr>
              <a:t>COLLAPSED PORTION</a:t>
            </a:r>
          </a:p>
        </p:txBody>
      </p:sp>
      <p:pic>
        <p:nvPicPr>
          <p:cNvPr id="562182" name="Picture 6" descr="hpsl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9"/>
          <a:stretch>
            <a:fillRect/>
          </a:stretch>
        </p:blipFill>
        <p:spPr>
          <a:xfrm>
            <a:off x="2667000" y="1319213"/>
            <a:ext cx="6248400" cy="4219575"/>
          </a:xfrm>
          <a:noFill/>
          <a:ln w="57150" cmpd="thickThin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62183" name="Oval 7"/>
          <p:cNvSpPr>
            <a:spLocks noChangeArrowheads="1"/>
          </p:cNvSpPr>
          <p:nvPr/>
        </p:nvSpPr>
        <p:spPr bwMode="auto">
          <a:xfrm rot="2679778">
            <a:off x="7391400" y="4114800"/>
            <a:ext cx="685800" cy="8413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4" name="Text Box 8"/>
          <p:cNvSpPr txBox="1">
            <a:spLocks noChangeArrowheads="1"/>
          </p:cNvSpPr>
          <p:nvPr/>
        </p:nvSpPr>
        <p:spPr bwMode="auto">
          <a:xfrm>
            <a:off x="8077200" y="762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i="0">
                <a:latin typeface="Times New Roman" panose="02020603050405020304" pitchFamily="18" charset="0"/>
                <a:cs typeface="Arial" panose="020B0604020202020204" pitchFamily="34" charset="0"/>
              </a:rPr>
              <a:t>ALHW</a:t>
            </a:r>
          </a:p>
        </p:txBody>
      </p:sp>
      <p:sp>
        <p:nvSpPr>
          <p:cNvPr id="562185" name="Text Box 9"/>
          <p:cNvSpPr txBox="1">
            <a:spLocks noChangeArrowheads="1"/>
          </p:cNvSpPr>
          <p:nvPr/>
        </p:nvSpPr>
        <p:spPr bwMode="auto">
          <a:xfrm>
            <a:off x="5029200" y="4235450"/>
            <a:ext cx="3124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i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FISHERIES JETTY</a:t>
            </a:r>
          </a:p>
        </p:txBody>
      </p:sp>
      <p:sp>
        <p:nvSpPr>
          <p:cNvPr id="562186" name="Text Box 10"/>
          <p:cNvSpPr txBox="1">
            <a:spLocks noChangeArrowheads="1"/>
          </p:cNvSpPr>
          <p:nvPr/>
        </p:nvSpPr>
        <p:spPr bwMode="auto">
          <a:xfrm>
            <a:off x="685800" y="2743200"/>
            <a:ext cx="1676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b="1" i="0">
                <a:solidFill>
                  <a:srgbClr val="99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TIDAL DIFF    + 1.0M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33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Text Box 2"/>
          <p:cNvSpPr txBox="1">
            <a:spLocks noChangeArrowheads="1"/>
          </p:cNvSpPr>
          <p:nvPr/>
        </p:nvSpPr>
        <p:spPr bwMode="auto">
          <a:xfrm>
            <a:off x="8077200" y="762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i="0">
                <a:latin typeface="Times New Roman" panose="02020603050405020304" pitchFamily="18" charset="0"/>
                <a:cs typeface="Arial" panose="020B0604020202020204" pitchFamily="34" charset="0"/>
              </a:rPr>
              <a:t>ALHW</a:t>
            </a:r>
          </a:p>
        </p:txBody>
      </p:sp>
      <p:pic>
        <p:nvPicPr>
          <p:cNvPr id="565251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508000"/>
            <a:ext cx="8839200" cy="5892800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5252" name="Freeform 4"/>
          <p:cNvSpPr>
            <a:spLocks/>
          </p:cNvSpPr>
          <p:nvPr/>
        </p:nvSpPr>
        <p:spPr bwMode="auto">
          <a:xfrm>
            <a:off x="5029200" y="2057400"/>
            <a:ext cx="457200" cy="812800"/>
          </a:xfrm>
          <a:custGeom>
            <a:avLst/>
            <a:gdLst>
              <a:gd name="T0" fmla="*/ 823 w 823"/>
              <a:gd name="T1" fmla="*/ 0 h 1376"/>
              <a:gd name="T2" fmla="*/ 0 w 823"/>
              <a:gd name="T3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3" h="1376">
                <a:moveTo>
                  <a:pt x="823" y="0"/>
                </a:moveTo>
                <a:lnTo>
                  <a:pt x="0" y="1376"/>
                </a:lnTo>
              </a:path>
            </a:pathLst>
          </a:custGeom>
          <a:noFill/>
          <a:ln w="5715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253" name="Line 5"/>
          <p:cNvSpPr>
            <a:spLocks noChangeShapeType="1"/>
          </p:cNvSpPr>
          <p:nvPr/>
        </p:nvSpPr>
        <p:spPr bwMode="auto">
          <a:xfrm>
            <a:off x="4419600" y="2895600"/>
            <a:ext cx="1600200" cy="76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254" name="Text Box 6"/>
          <p:cNvSpPr txBox="1">
            <a:spLocks noChangeArrowheads="1"/>
          </p:cNvSpPr>
          <p:nvPr/>
        </p:nvSpPr>
        <p:spPr bwMode="auto">
          <a:xfrm>
            <a:off x="2590800" y="1676400"/>
            <a:ext cx="6096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i="0">
                <a:solidFill>
                  <a:schemeClr val="bg2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COLLAPSED FISHERIES JETTY   (AFTER TSUNAMI)</a:t>
            </a:r>
          </a:p>
        </p:txBody>
      </p:sp>
      <p:sp>
        <p:nvSpPr>
          <p:cNvPr id="565255" name="Text Box 7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7848600" y="5867400"/>
            <a:ext cx="1066800" cy="593725"/>
          </a:xfrm>
          <a:prstGeom prst="rect">
            <a:avLst/>
          </a:prstGeom>
          <a:noFill/>
          <a:ln w="127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i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click for </a:t>
            </a:r>
            <a:r>
              <a:rPr lang="en-US" altLang="en-US" sz="1600" b="1" i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  <a:hlinkClick r:id="rId4"/>
              </a:rPr>
              <a:t>video</a:t>
            </a:r>
            <a:endParaRPr lang="en-US" altLang="en-US" sz="1600" b="1" i="0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65256" name="Freeform 8"/>
          <p:cNvSpPr>
            <a:spLocks/>
          </p:cNvSpPr>
          <p:nvPr/>
        </p:nvSpPr>
        <p:spPr bwMode="auto">
          <a:xfrm rot="13481007">
            <a:off x="4191000" y="2209800"/>
            <a:ext cx="457200" cy="812800"/>
          </a:xfrm>
          <a:custGeom>
            <a:avLst/>
            <a:gdLst>
              <a:gd name="T0" fmla="*/ 823 w 823"/>
              <a:gd name="T1" fmla="*/ 0 h 1376"/>
              <a:gd name="T2" fmla="*/ 0 w 823"/>
              <a:gd name="T3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3" h="1376">
                <a:moveTo>
                  <a:pt x="823" y="0"/>
                </a:moveTo>
                <a:lnTo>
                  <a:pt x="0" y="1376"/>
                </a:lnTo>
              </a:path>
            </a:pathLst>
          </a:custGeom>
          <a:noFill/>
          <a:ln w="5715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257" name="Text Box 9"/>
          <p:cNvSpPr txBox="1">
            <a:spLocks noChangeArrowheads="1"/>
          </p:cNvSpPr>
          <p:nvPr/>
        </p:nvSpPr>
        <p:spPr bwMode="auto">
          <a:xfrm>
            <a:off x="304800" y="2559050"/>
            <a:ext cx="4724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b="1" i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HIGH MAST LIGHT UNDER COLLAPSE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33"/>
            </a:gs>
            <a:gs pos="100000">
              <a:srgbClr val="99FF33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46" name="Picture 2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" y="422275"/>
            <a:ext cx="3911600" cy="2930525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9347" name="Picture 3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381000"/>
            <a:ext cx="4064000" cy="3048000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9348" name="Picture 4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600" y="3505200"/>
            <a:ext cx="4064000" cy="3044825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9349" name="Picture 5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3657600"/>
            <a:ext cx="4191000" cy="2794000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9350" name="Text Box 6"/>
          <p:cNvSpPr txBox="1">
            <a:spLocks noChangeArrowheads="1"/>
          </p:cNvSpPr>
          <p:nvPr/>
        </p:nvSpPr>
        <p:spPr bwMode="auto">
          <a:xfrm>
            <a:off x="2057400" y="-15875"/>
            <a:ext cx="609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b="1" i="0">
                <a:solidFill>
                  <a:schemeClr val="bg2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PHOENIX BAY COMPLEX   (DURING TSUNAMI)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CONCLUSIONS AND OBSERVATIONS </a:t>
            </a:r>
          </a:p>
        </p:txBody>
      </p:sp>
      <p:sp>
        <p:nvSpPr>
          <p:cNvPr id="71270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371600" y="1981200"/>
            <a:ext cx="7772400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>
                <a:solidFill>
                  <a:schemeClr val="tx2"/>
                </a:solidFill>
              </a:rPr>
              <a:t>MOORING LINES WILL “PART” IF SUBJECTED TO 4-5 METERS OF RUN-UP.  </a:t>
            </a:r>
          </a:p>
          <a:p>
            <a:pPr>
              <a:lnSpc>
                <a:spcPct val="90000"/>
              </a:lnSpc>
            </a:pPr>
            <a:endParaRPr lang="en-US" altLang="en-US" b="1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b="1">
                <a:solidFill>
                  <a:schemeClr val="tx2"/>
                </a:solidFill>
              </a:rPr>
              <a:t>RECOMMENDED FAILURE MODE IS “PARTED” LINES, NOT BROKEN OFF BITTS, BOLLARDS OR HOOKS.</a:t>
            </a:r>
          </a:p>
          <a:p>
            <a:pPr>
              <a:lnSpc>
                <a:spcPct val="90000"/>
              </a:lnSpc>
            </a:pPr>
            <a:endParaRPr lang="en-US" altLang="en-US" b="1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b="1">
                <a:solidFill>
                  <a:schemeClr val="tx2"/>
                </a:solidFill>
              </a:rPr>
              <a:t>TSUNAMI CURRENTS DO NOT GENERALLY “PART”  MOORING LINES.</a:t>
            </a:r>
          </a:p>
          <a:p>
            <a:pPr>
              <a:lnSpc>
                <a:spcPct val="90000"/>
              </a:lnSpc>
            </a:pPr>
            <a:endParaRPr lang="en-US" altLang="en-US" b="1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b="1">
                <a:solidFill>
                  <a:schemeClr val="tx2"/>
                </a:solidFill>
              </a:rPr>
              <a:t>CREWS WILL TRY TO LEAVE THE VESSEL WHEN IN PANIC CONDITIONS.</a:t>
            </a:r>
          </a:p>
          <a:p>
            <a:pPr>
              <a:lnSpc>
                <a:spcPct val="90000"/>
              </a:lnSpc>
            </a:pPr>
            <a:endParaRPr lang="en-US" altLang="en-US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CONCLUSIONS AND OBSERVATIONS </a:t>
            </a:r>
          </a:p>
        </p:txBody>
      </p:sp>
      <p:sp>
        <p:nvSpPr>
          <p:cNvPr id="713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71600" y="1752600"/>
            <a:ext cx="7239000" cy="3962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>
                <a:solidFill>
                  <a:schemeClr val="tx2"/>
                </a:solidFill>
              </a:rPr>
              <a:t>LIGHT USE TIMBER  WHARVES/PIERS WILL LOSE DECKING OR POSSIBLY COLLAPSE.</a:t>
            </a:r>
          </a:p>
          <a:p>
            <a:pPr>
              <a:lnSpc>
                <a:spcPct val="90000"/>
              </a:lnSpc>
            </a:pPr>
            <a:endParaRPr lang="en-US" altLang="en-US" b="1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b="1">
                <a:solidFill>
                  <a:schemeClr val="tx2"/>
                </a:solidFill>
              </a:rPr>
              <a:t>CONCRETE/STEEL PILE SUPPORTED MODERN WHARVES/PIERS WILL SURVIVE.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b="1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b="1">
                <a:solidFill>
                  <a:schemeClr val="tx2"/>
                </a:solidFill>
              </a:rPr>
              <a:t>TSUNAMI DAMAGE IN A PORT DUE PRIMARILY TO VESSEL IMPACT.</a:t>
            </a:r>
          </a:p>
          <a:p>
            <a:pPr>
              <a:lnSpc>
                <a:spcPct val="90000"/>
              </a:lnSpc>
            </a:pPr>
            <a:endParaRPr lang="en-US" altLang="en-US" b="1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b="1">
                <a:solidFill>
                  <a:schemeClr val="tx2"/>
                </a:solidFill>
              </a:rPr>
              <a:t>VESSELS UNDER POWER MAY NOT HAVE ENOUGH THRUST TO COUNTER HIGH VELOCITIES ASSOCIATED WITH A TSUNAMI.</a:t>
            </a:r>
          </a:p>
          <a:p>
            <a:pPr>
              <a:lnSpc>
                <a:spcPct val="90000"/>
              </a:lnSpc>
            </a:pPr>
            <a:endParaRPr lang="en-US" altLang="en-US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RECOMMENDATIONS</a:t>
            </a:r>
          </a:p>
        </p:txBody>
      </p:sp>
      <p:sp>
        <p:nvSpPr>
          <p:cNvPr id="627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2"/>
                </a:solidFill>
              </a:rPr>
              <a:t>MANDATE  UNDERWATER INSPECTION PROGRAM. </a:t>
            </a:r>
          </a:p>
          <a:p>
            <a:endParaRPr lang="en-US" altLang="en-US" b="1">
              <a:solidFill>
                <a:schemeClr val="tx2"/>
              </a:solidFill>
            </a:endParaRPr>
          </a:p>
          <a:p>
            <a:r>
              <a:rPr lang="en-US" altLang="en-US" b="1">
                <a:solidFill>
                  <a:schemeClr val="tx2"/>
                </a:solidFill>
              </a:rPr>
              <a:t>PORT PROTOCOL – VESSELS TO LEAVE PORT FOLLOWING AN EARTHQUAKE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b="1">
              <a:solidFill>
                <a:schemeClr val="tx2"/>
              </a:solidFill>
            </a:endParaRPr>
          </a:p>
          <a:p>
            <a:r>
              <a:rPr lang="en-US" altLang="en-US" b="1">
                <a:solidFill>
                  <a:schemeClr val="tx2"/>
                </a:solidFill>
              </a:rPr>
              <a:t>ACCELEROMETERS – ON PIERS/WHARVES</a:t>
            </a:r>
          </a:p>
          <a:p>
            <a:endParaRPr lang="en-US" altLang="en-US" b="1">
              <a:solidFill>
                <a:schemeClr val="tx2"/>
              </a:solidFill>
            </a:endParaRPr>
          </a:p>
          <a:p>
            <a:r>
              <a:rPr lang="en-US" altLang="en-US" b="1">
                <a:solidFill>
                  <a:schemeClr val="tx2"/>
                </a:solidFill>
              </a:rPr>
              <a:t>A QUICK EGRESS TO HIGHER GROUND WITH SIGNS.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RECOMMENDATIONS </a:t>
            </a:r>
          </a:p>
        </p:txBody>
      </p:sp>
      <p:sp>
        <p:nvSpPr>
          <p:cNvPr id="634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2"/>
                </a:solidFill>
              </a:rPr>
              <a:t>“HARDENED” COMMUNICATION SYSTEM BETWEEN VARIOUS PORTS/COASTAL AREAS.</a:t>
            </a:r>
          </a:p>
          <a:p>
            <a:endParaRPr lang="en-US" altLang="en-US" b="1">
              <a:solidFill>
                <a:schemeClr val="tx2"/>
              </a:solidFill>
            </a:endParaRPr>
          </a:p>
          <a:p>
            <a:r>
              <a:rPr lang="en-US" altLang="en-US" b="1">
                <a:solidFill>
                  <a:schemeClr val="tx2"/>
                </a:solidFill>
              </a:rPr>
              <a:t>EMERGENCY COMMUNICATIONS WITH OTHER COUNTRIES, STATES – AREAS CLOSER TO POSSIBLE TSUNAMI.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b="1">
              <a:solidFill>
                <a:schemeClr val="tx2"/>
              </a:solidFill>
            </a:endParaRPr>
          </a:p>
          <a:p>
            <a:r>
              <a:rPr lang="en-US" altLang="en-US" b="1">
                <a:solidFill>
                  <a:schemeClr val="tx2"/>
                </a:solidFill>
              </a:rPr>
              <a:t>EDUCATION  – MUST BE GENERATIONAL.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532813" cy="685800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/>
          <a:p>
            <a:pPr algn="ctr" defTabSz="754063">
              <a:lnSpc>
                <a:spcPct val="80000"/>
              </a:lnSpc>
            </a:pPr>
            <a:r>
              <a:rPr lang="en-US" altLang="en-US" sz="3600"/>
              <a:t/>
            </a:r>
            <a:br>
              <a:rPr lang="en-US" altLang="en-US" sz="3600"/>
            </a:br>
            <a:r>
              <a:rPr lang="en-US" altLang="en-US" sz="3600"/>
              <a:t>MOTEMS </a:t>
            </a:r>
            <a:br>
              <a:rPr lang="en-US" altLang="en-US" sz="3600"/>
            </a:br>
            <a:r>
              <a:rPr lang="en-US" altLang="en-US" sz="3600"/>
              <a:t>REGULATORY PROCESS</a:t>
            </a:r>
            <a:endParaRPr lang="en-US" altLang="en-US" sz="3600" b="0"/>
          </a:p>
        </p:txBody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1828800"/>
            <a:ext cx="7372350" cy="4641850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282575" indent="-282575" defTabSz="754063">
              <a:spcBef>
                <a:spcPct val="100000"/>
              </a:spcBef>
            </a:pPr>
            <a:r>
              <a:rPr lang="en-US" altLang="en-US" sz="2000" b="1" u="sng"/>
              <a:t>APPROVAL</a:t>
            </a:r>
            <a:r>
              <a:rPr lang="en-US" altLang="en-US" sz="2000" b="1"/>
              <a:t> OBTAINED BY THE STATE LANDS COMMISSION – AUGUST 17, 2004</a:t>
            </a:r>
          </a:p>
          <a:p>
            <a:pPr marL="282575" indent="-282575" defTabSz="754063">
              <a:spcBef>
                <a:spcPct val="100000"/>
              </a:spcBef>
            </a:pPr>
            <a:r>
              <a:rPr lang="en-US" altLang="en-US" sz="2000" b="1" u="sng"/>
              <a:t>ADOPTION</a:t>
            </a:r>
            <a:r>
              <a:rPr lang="en-US" altLang="en-US" sz="2000" b="1"/>
              <a:t> OBTAINED BY THE CALIFORNIA BUILDING STANDARDS COMMISSION - JANUARY 19, 2005 </a:t>
            </a:r>
          </a:p>
          <a:p>
            <a:pPr marL="282575" indent="-282575" defTabSz="754063">
              <a:spcBef>
                <a:spcPct val="100000"/>
              </a:spcBef>
            </a:pPr>
            <a:r>
              <a:rPr lang="en-US" altLang="en-US" sz="2000" b="1"/>
              <a:t>CALIFORNIA BUILDING STANDARDS CODE (TITLE 24, PART 2, VOL 1, CHAPTER 31F)</a:t>
            </a:r>
          </a:p>
          <a:p>
            <a:pPr marL="282575" indent="-282575" defTabSz="754063">
              <a:spcBef>
                <a:spcPct val="100000"/>
              </a:spcBef>
            </a:pPr>
            <a:r>
              <a:rPr lang="en-US" altLang="en-US" sz="2000" b="1"/>
              <a:t>IN PRINT, LATE JULY 2005, EFFECTIVE 6 MONTHS LATER.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71650" y="1828800"/>
            <a:ext cx="7372350" cy="4641850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282575" indent="-282575" defTabSz="754063">
              <a:lnSpc>
                <a:spcPct val="120000"/>
              </a:lnSpc>
              <a:spcBef>
                <a:spcPct val="30000"/>
              </a:spcBef>
            </a:pPr>
            <a:r>
              <a:rPr lang="en-US" altLang="en-US" sz="2000" b="1"/>
              <a:t>Audit and Inspection Criteria</a:t>
            </a:r>
          </a:p>
          <a:p>
            <a:pPr marL="282575" indent="-282575" defTabSz="754063">
              <a:lnSpc>
                <a:spcPct val="120000"/>
              </a:lnSpc>
              <a:spcBef>
                <a:spcPct val="30000"/>
              </a:spcBef>
            </a:pPr>
            <a:r>
              <a:rPr lang="en-US" altLang="en-US" sz="2000" b="1"/>
              <a:t>Structural Loading Criteria</a:t>
            </a:r>
          </a:p>
          <a:p>
            <a:pPr marL="282575" indent="-282575" defTabSz="754063">
              <a:lnSpc>
                <a:spcPct val="120000"/>
              </a:lnSpc>
              <a:spcBef>
                <a:spcPct val="30000"/>
              </a:spcBef>
            </a:pPr>
            <a:r>
              <a:rPr lang="en-US" altLang="en-US" sz="2000" b="1"/>
              <a:t>Seismic Analysis and Design Criteria</a:t>
            </a:r>
          </a:p>
          <a:p>
            <a:pPr marL="282575" indent="-282575" defTabSz="754063">
              <a:lnSpc>
                <a:spcPct val="120000"/>
              </a:lnSpc>
              <a:spcBef>
                <a:spcPct val="30000"/>
              </a:spcBef>
            </a:pPr>
            <a:r>
              <a:rPr lang="en-US" altLang="en-US" sz="2000" b="1"/>
              <a:t>Mooring and Berthing Analysis and Design Criteria</a:t>
            </a:r>
          </a:p>
          <a:p>
            <a:pPr marL="282575" indent="-282575" defTabSz="754063">
              <a:lnSpc>
                <a:spcPct val="120000"/>
              </a:lnSpc>
              <a:spcBef>
                <a:spcPct val="30000"/>
              </a:spcBef>
            </a:pPr>
            <a:r>
              <a:rPr lang="en-US" altLang="en-US" sz="2000" b="1"/>
              <a:t>Geotechnical Hazards Criteria</a:t>
            </a:r>
          </a:p>
          <a:p>
            <a:pPr marL="282575" indent="-282575" defTabSz="754063">
              <a:lnSpc>
                <a:spcPct val="120000"/>
              </a:lnSpc>
              <a:spcBef>
                <a:spcPct val="30000"/>
              </a:spcBef>
            </a:pPr>
            <a:r>
              <a:rPr lang="en-US" altLang="en-US" sz="2000" b="1"/>
              <a:t>Structural Analysis and Design of Components</a:t>
            </a:r>
          </a:p>
          <a:p>
            <a:pPr marL="282575" indent="-282575" defTabSz="754063">
              <a:lnSpc>
                <a:spcPct val="120000"/>
              </a:lnSpc>
              <a:spcBef>
                <a:spcPct val="30000"/>
              </a:spcBef>
            </a:pPr>
            <a:r>
              <a:rPr lang="en-US" altLang="en-US" sz="2000" b="1"/>
              <a:t>Piping and Pipeline Criteria</a:t>
            </a:r>
          </a:p>
          <a:p>
            <a:pPr marL="282575" indent="-282575" defTabSz="754063">
              <a:lnSpc>
                <a:spcPct val="120000"/>
              </a:lnSpc>
              <a:spcBef>
                <a:spcPct val="30000"/>
              </a:spcBef>
            </a:pPr>
            <a:r>
              <a:rPr lang="en-US" altLang="en-US" sz="2000" b="1"/>
              <a:t>Mechanical, Fire and Electrical Criteria</a:t>
            </a:r>
            <a:endParaRPr lang="en-US" altLang="en-US" sz="2000" b="1">
              <a:latin typeface="Times New Roman" panose="02020603050405020304" pitchFamily="18" charset="0"/>
            </a:endParaRPr>
          </a:p>
        </p:txBody>
      </p:sp>
      <p:sp>
        <p:nvSpPr>
          <p:cNvPr id="284675" name="Rectangle 3"/>
          <p:cNvSpPr>
            <a:spLocks noChangeArrowheads="1"/>
          </p:cNvSpPr>
          <p:nvPr/>
        </p:nvSpPr>
        <p:spPr bwMode="auto">
          <a:xfrm>
            <a:off x="628650" y="412750"/>
            <a:ext cx="853281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defTabSz="754063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defTabSz="754063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defTabSz="754063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defTabSz="754063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400" i="0">
                <a:latin typeface="DomCasual BT" pitchFamily="66" charset="0"/>
              </a:rPr>
              <a:t>MOTEMS </a:t>
            </a:r>
            <a:r>
              <a:rPr lang="en-US" altLang="en-US" sz="3400" i="0"/>
              <a:t/>
            </a:r>
            <a:br>
              <a:rPr lang="en-US" altLang="en-US" sz="3400" i="0"/>
            </a:br>
            <a:r>
              <a:rPr lang="en-US" altLang="en-US" sz="4300" i="0">
                <a:latin typeface="DomCasual BT" pitchFamily="66" charset="0"/>
              </a:rPr>
              <a:t>Scope of the Standards</a:t>
            </a:r>
            <a:endParaRPr lang="en-US" altLang="en-US" sz="2100" b="0" i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1600" y="2209800"/>
            <a:ext cx="7772400" cy="4343400"/>
          </a:xfrm>
        </p:spPr>
        <p:txBody>
          <a:bodyPr/>
          <a:lstStyle/>
          <a:p>
            <a:pPr>
              <a:spcBef>
                <a:spcPct val="100000"/>
              </a:spcBef>
              <a:buFont typeface="Marlett" pitchFamily="2" charset="2"/>
              <a:buChar char="g"/>
            </a:pPr>
            <a:r>
              <a:rPr lang="en-US" altLang="en-US" sz="2000" b="1"/>
              <a:t>Probabilistic Seismic Hazard Analysis (PSHA) for Southern California Coastal Facilities,  J. Savy &amp; W. Foxall, LLNL, 2002.</a:t>
            </a:r>
          </a:p>
          <a:p>
            <a:pPr>
              <a:spcBef>
                <a:spcPct val="100000"/>
              </a:spcBef>
              <a:buFont typeface="Marlett" pitchFamily="2" charset="2"/>
              <a:buChar char="g"/>
            </a:pPr>
            <a:r>
              <a:rPr lang="en-US" altLang="en-US" sz="2000" b="1"/>
              <a:t>Tsunami assessment, based on PSHA – performed by Drs. Costas Synolakis and Jose Borrero, University of Southern California </a:t>
            </a:r>
          </a:p>
          <a:p>
            <a:pPr>
              <a:spcBef>
                <a:spcPct val="100000"/>
              </a:spcBef>
              <a:buFont typeface="Marlett" pitchFamily="2" charset="2"/>
              <a:buNone/>
            </a:pPr>
            <a:r>
              <a:rPr lang="en-US" altLang="en-US" sz="2000" b="1">
                <a:solidFill>
                  <a:schemeClr val="accent1"/>
                </a:solidFill>
              </a:rPr>
              <a:t>TSUNAMI RUN-UP HEIGHTS (FT):</a:t>
            </a:r>
          </a:p>
          <a:p>
            <a:pPr>
              <a:spcBef>
                <a:spcPct val="100000"/>
              </a:spcBef>
              <a:buFont typeface="Marlett" pitchFamily="2" charset="2"/>
              <a:buNone/>
            </a:pPr>
            <a:r>
              <a:rPr lang="en-US" altLang="en-US" sz="2000" b="1"/>
              <a:t>                             100 Yr. Return Period    500 Yr. Return Period</a:t>
            </a:r>
          </a:p>
          <a:p>
            <a:pPr>
              <a:spcBef>
                <a:spcPct val="100000"/>
              </a:spcBef>
              <a:buFont typeface="Marlett" pitchFamily="2" charset="2"/>
              <a:buNone/>
            </a:pPr>
            <a:r>
              <a:rPr lang="en-US" altLang="en-US" sz="2000" b="1">
                <a:solidFill>
                  <a:schemeClr val="accent1"/>
                </a:solidFill>
              </a:rPr>
              <a:t>Ports of LA and LB                8 ft.                                15 ft.</a:t>
            </a:r>
          </a:p>
          <a:p>
            <a:pPr>
              <a:spcBef>
                <a:spcPct val="100000"/>
              </a:spcBef>
              <a:buFont typeface="Marlett" pitchFamily="2" charset="2"/>
              <a:buChar char="g"/>
            </a:pPr>
            <a:endParaRPr lang="en-US" altLang="en-US" sz="2000" b="1"/>
          </a:p>
          <a:p>
            <a:pPr>
              <a:spcBef>
                <a:spcPct val="100000"/>
              </a:spcBef>
              <a:buFont typeface="Marlett" pitchFamily="2" charset="2"/>
              <a:buChar char="g"/>
            </a:pPr>
            <a:endParaRPr lang="en-US" altLang="en-US" sz="2000" b="1"/>
          </a:p>
        </p:txBody>
      </p:sp>
      <p:sp>
        <p:nvSpPr>
          <p:cNvPr id="461827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1066800"/>
            <a:ext cx="8532812" cy="685800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/>
          <a:p>
            <a:pPr algn="ctr" defTabSz="754063"/>
            <a:r>
              <a:rPr lang="en-US" altLang="en-US" sz="3900"/>
              <a:t>MOTEMS</a:t>
            </a:r>
            <a:br>
              <a:rPr lang="en-US" altLang="en-US" sz="3900"/>
            </a:br>
            <a:r>
              <a:rPr lang="en-US" altLang="en-US" sz="3900"/>
              <a:t>SEISMIC/TSUNAMI HAZARD ASSESSMENT</a:t>
            </a:r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1600" y="1981200"/>
            <a:ext cx="7772400" cy="4343400"/>
          </a:xfrm>
        </p:spPr>
        <p:txBody>
          <a:bodyPr/>
          <a:lstStyle/>
          <a:p>
            <a:pPr>
              <a:spcBef>
                <a:spcPct val="100000"/>
              </a:spcBef>
              <a:buFont typeface="Marlett" pitchFamily="2" charset="2"/>
              <a:buNone/>
            </a:pPr>
            <a:r>
              <a:rPr lang="en-US" altLang="en-US" sz="2000" b="1"/>
              <a:t>Section 3103F.5.7 (MOTEMS):  </a:t>
            </a:r>
          </a:p>
          <a:p>
            <a:pPr>
              <a:spcBef>
                <a:spcPct val="100000"/>
              </a:spcBef>
              <a:buFont typeface="Marlett" pitchFamily="2" charset="2"/>
              <a:buNone/>
            </a:pPr>
            <a:r>
              <a:rPr lang="en-US" altLang="en-US" sz="2000" b="1"/>
              <a:t>     “A tsunami generated by a distant source may allow operators to have an adequate warning for mitigating the risk by departing the marine oil terminal and going into deep water.  For near-field events, with sources less than 500 miles away, the vessel may not have adequate time to depart.”</a:t>
            </a:r>
          </a:p>
          <a:p>
            <a:pPr>
              <a:spcBef>
                <a:spcPct val="100000"/>
              </a:spcBef>
              <a:buFont typeface="Marlett" pitchFamily="2" charset="2"/>
              <a:buNone/>
            </a:pPr>
            <a:r>
              <a:rPr lang="en-US" altLang="en-US" sz="2000" b="1"/>
              <a:t>Section 3103F.3.4 (MOTEMS):</a:t>
            </a:r>
          </a:p>
          <a:p>
            <a:pPr>
              <a:spcBef>
                <a:spcPct val="100000"/>
              </a:spcBef>
              <a:buFont typeface="Marlett" pitchFamily="2" charset="2"/>
              <a:buNone/>
            </a:pPr>
            <a:r>
              <a:rPr lang="en-US" altLang="en-US" sz="2000" b="1"/>
              <a:t>     “Run-up and current velocity shall be considered in the tsunami assessment…”</a:t>
            </a:r>
          </a:p>
          <a:p>
            <a:pPr>
              <a:spcBef>
                <a:spcPct val="100000"/>
              </a:spcBef>
              <a:buFont typeface="Marlett" pitchFamily="2" charset="2"/>
              <a:buChar char="g"/>
            </a:pPr>
            <a:endParaRPr lang="en-US" altLang="en-US" sz="2000" b="1"/>
          </a:p>
          <a:p>
            <a:pPr>
              <a:spcBef>
                <a:spcPct val="100000"/>
              </a:spcBef>
              <a:buFont typeface="Marlett" pitchFamily="2" charset="2"/>
              <a:buChar char="g"/>
            </a:pPr>
            <a:endParaRPr lang="en-US" altLang="en-US" sz="2000" b="1"/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1066800"/>
            <a:ext cx="8532812" cy="685800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/>
          <a:p>
            <a:pPr algn="ctr" defTabSz="754063"/>
            <a:r>
              <a:rPr lang="en-US" altLang="en-US" sz="3900"/>
              <a:t>MOTEMS</a:t>
            </a:r>
            <a:br>
              <a:rPr lang="en-US" altLang="en-US" sz="3900"/>
            </a:br>
            <a:r>
              <a:rPr lang="en-US" altLang="en-US" sz="3900"/>
              <a:t>SEISMIC/TSUNAMI HAZARD ASSESSMENT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532813" cy="685800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/>
          <a:p>
            <a:pPr algn="ctr" defTabSz="754063"/>
            <a:r>
              <a:rPr lang="en-US" altLang="en-US">
                <a:latin typeface="DomCasual BT" pitchFamily="66" charset="0"/>
              </a:rPr>
              <a:t>MOTEMS 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 Seismic Performance Criteria </a:t>
            </a:r>
            <a:endParaRPr lang="en-US" altLang="en-US" sz="3600"/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752600"/>
            <a:ext cx="7772400" cy="4343400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b="1"/>
              <a:t>Performance Criteria:</a:t>
            </a:r>
          </a:p>
          <a:p>
            <a:pPr lvl="1" algn="just">
              <a:spcBef>
                <a:spcPts val="1200"/>
              </a:spcBef>
            </a:pPr>
            <a:r>
              <a:rPr lang="en-US" altLang="en-US" sz="1800" b="1"/>
              <a:t>Level 1 Earthquake:  No or minor structural damage without interruption in service or with minor temporary interruption in service  </a:t>
            </a:r>
            <a:r>
              <a:rPr lang="en-US" altLang="en-US" sz="1800" b="1">
                <a:solidFill>
                  <a:schemeClr val="accent1"/>
                </a:solidFill>
              </a:rPr>
              <a:t>(72 Year Return Period).</a:t>
            </a:r>
          </a:p>
          <a:p>
            <a:pPr lvl="1" algn="just">
              <a:spcBef>
                <a:spcPts val="1200"/>
              </a:spcBef>
            </a:pPr>
            <a:endParaRPr lang="en-US" altLang="en-US" sz="1800" b="1">
              <a:solidFill>
                <a:schemeClr val="accent1"/>
              </a:solidFill>
            </a:endParaRPr>
          </a:p>
          <a:p>
            <a:pPr lvl="1" algn="just">
              <a:spcBef>
                <a:spcPts val="1200"/>
              </a:spcBef>
            </a:pPr>
            <a:r>
              <a:rPr lang="en-US" altLang="en-US" sz="1800" b="1"/>
              <a:t>Level 2 Earthquake:  Controlled inelastic behavior with repairable damage resulting in temporary closure in service restorable within months.  Prevention of major spill.  Prevention of collapse  </a:t>
            </a:r>
            <a:r>
              <a:rPr lang="en-US" altLang="en-US" sz="1800" b="1">
                <a:solidFill>
                  <a:schemeClr val="accent1"/>
                </a:solidFill>
              </a:rPr>
              <a:t>(475 Year Return Period).</a:t>
            </a:r>
            <a:endParaRPr lang="en-US" altLang="en-US" b="1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lvl="2" algn="just">
              <a:spcBef>
                <a:spcPts val="1200"/>
              </a:spcBef>
            </a:pPr>
            <a:endParaRPr lang="en-US" altLang="en-US" b="1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Earthquake &amp; Tsunami (December 26, 2004) -  S. India and the Andaman Islands</a:t>
            </a:r>
          </a:p>
        </p:txBody>
      </p:sp>
      <p:pic>
        <p:nvPicPr>
          <p:cNvPr id="714755" name="Picture 3" descr="G:\Martin\DSC0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-4630" r="694" b="2315"/>
          <a:stretch>
            <a:fillRect/>
          </a:stretch>
        </p:blipFill>
        <p:spPr bwMode="auto">
          <a:xfrm>
            <a:off x="1752600" y="1452563"/>
            <a:ext cx="6248400" cy="509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Port of Chennai – 2 Mooring Dolphins Missing</a:t>
            </a:r>
          </a:p>
        </p:txBody>
      </p:sp>
      <p:pic>
        <p:nvPicPr>
          <p:cNvPr id="599043" name="Picture 3" descr="MLE 0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78000"/>
            <a:ext cx="6773863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Lock And Key">
  <a:themeElements>
    <a:clrScheme name="">
      <a:dk1>
        <a:srgbClr val="200B5B"/>
      </a:dk1>
      <a:lt1>
        <a:srgbClr val="F8F8F8"/>
      </a:lt1>
      <a:dk2>
        <a:srgbClr val="6600FF"/>
      </a:dk2>
      <a:lt2>
        <a:srgbClr val="FFCC66"/>
      </a:lt2>
      <a:accent1>
        <a:srgbClr val="EEB00B"/>
      </a:accent1>
      <a:accent2>
        <a:srgbClr val="6600FF"/>
      </a:accent2>
      <a:accent3>
        <a:srgbClr val="B8AAFF"/>
      </a:accent3>
      <a:accent4>
        <a:srgbClr val="D4D4D4"/>
      </a:accent4>
      <a:accent5>
        <a:srgbClr val="F5D4AA"/>
      </a:accent5>
      <a:accent6>
        <a:srgbClr val="5C00E7"/>
      </a:accent6>
      <a:hlink>
        <a:srgbClr val="CC3300"/>
      </a:hlink>
      <a:folHlink>
        <a:srgbClr val="009900"/>
      </a:folHlink>
    </a:clrScheme>
    <a:fontScheme name="1_Lock And Ke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0" tIns="46038" rIns="457200" bIns="46038" numCol="1" anchor="t" anchorCtr="0" compatLnSpc="1">
        <a:prstTxWarp prst="textNoShape">
          <a:avLst/>
        </a:prstTxWarp>
      </a:bodyPr>
      <a:lstStyle>
        <a:defPPr marL="287338" marR="0" indent="-287338" algn="ctr" defTabSz="914400" rtl="0" eaLnBrk="1" fontAlgn="base" latinLnBrk="0" hangingPunct="1">
          <a:lnSpc>
            <a:spcPct val="90000"/>
          </a:lnSpc>
          <a:spcBef>
            <a:spcPct val="40000"/>
          </a:spcBef>
          <a:spcAft>
            <a:spcPct val="0"/>
          </a:spcAft>
          <a:buClr>
            <a:schemeClr val="tx2"/>
          </a:buClr>
          <a:buSzPct val="80000"/>
          <a:buFont typeface="Wingdings" panose="05000000000000000000" pitchFamily="2" charset="2"/>
          <a:buNone/>
          <a:tabLst/>
          <a:defRPr kumimoji="0" lang="en-US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0" tIns="46038" rIns="457200" bIns="46038" numCol="1" anchor="t" anchorCtr="0" compatLnSpc="1">
        <a:prstTxWarp prst="textNoShape">
          <a:avLst/>
        </a:prstTxWarp>
      </a:bodyPr>
      <a:lstStyle>
        <a:defPPr marL="287338" marR="0" indent="-287338" algn="ctr" defTabSz="914400" rtl="0" eaLnBrk="1" fontAlgn="base" latinLnBrk="0" hangingPunct="1">
          <a:lnSpc>
            <a:spcPct val="90000"/>
          </a:lnSpc>
          <a:spcBef>
            <a:spcPct val="40000"/>
          </a:spcBef>
          <a:spcAft>
            <a:spcPct val="0"/>
          </a:spcAft>
          <a:buClr>
            <a:schemeClr val="tx2"/>
          </a:buClr>
          <a:buSzPct val="80000"/>
          <a:buFont typeface="Wingdings" panose="05000000000000000000" pitchFamily="2" charset="2"/>
          <a:buNone/>
          <a:tabLst/>
          <a:defRPr kumimoji="0" lang="en-US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_Lock And Key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ock And Key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ock And Key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ock And Key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ock And Key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ock And Key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1_Lock And Key 1">
    <a:dk1>
      <a:srgbClr val="200B5B"/>
    </a:dk1>
    <a:lt1>
      <a:srgbClr val="EAEAEA"/>
    </a:lt1>
    <a:dk2>
      <a:srgbClr val="6600FF"/>
    </a:dk2>
    <a:lt2>
      <a:srgbClr val="FFCC66"/>
    </a:lt2>
    <a:accent1>
      <a:srgbClr val="EEB00B"/>
    </a:accent1>
    <a:accent2>
      <a:srgbClr val="6600CC"/>
    </a:accent2>
    <a:accent3>
      <a:srgbClr val="B8AAFF"/>
    </a:accent3>
    <a:accent4>
      <a:srgbClr val="C8C8C8"/>
    </a:accent4>
    <a:accent5>
      <a:srgbClr val="F5D4AA"/>
    </a:accent5>
    <a:accent6>
      <a:srgbClr val="5C00B9"/>
    </a:accent6>
    <a:hlink>
      <a:srgbClr val="FF33CC"/>
    </a:hlink>
    <a:folHlink>
      <a:srgbClr val="CC99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 2000\Templates\Presentation Designs\Lock And Key.pot</Template>
  <TotalTime>8483</TotalTime>
  <Words>876</Words>
  <Application>Microsoft Office PowerPoint</Application>
  <PresentationFormat>On-screen Show (4:3)</PresentationFormat>
  <Paragraphs>119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Times New Roman</vt:lpstr>
      <vt:lpstr>Arial</vt:lpstr>
      <vt:lpstr>Wingdings</vt:lpstr>
      <vt:lpstr>Arial Black</vt:lpstr>
      <vt:lpstr>Arial Unicode MS</vt:lpstr>
      <vt:lpstr>DomCasual BT</vt:lpstr>
      <vt:lpstr>Marlett</vt:lpstr>
      <vt:lpstr>Trebuchet MS</vt:lpstr>
      <vt:lpstr>1_Lock And Key</vt:lpstr>
      <vt:lpstr>MOTEMS  </vt:lpstr>
      <vt:lpstr>PowerPoint Presentation</vt:lpstr>
      <vt:lpstr> MOTEMS  REGULATORY PROCESS</vt:lpstr>
      <vt:lpstr>PowerPoint Presentation</vt:lpstr>
      <vt:lpstr>MOTEMS SEISMIC/TSUNAMI HAZARD ASSESSMENT</vt:lpstr>
      <vt:lpstr>MOTEMS SEISMIC/TSUNAMI HAZARD ASSESSMENT</vt:lpstr>
      <vt:lpstr>MOTEMS   Seismic Performance Criteria </vt:lpstr>
      <vt:lpstr>Earthquake &amp; Tsunami (December 26, 2004) -  S. India and the Andaman Islands</vt:lpstr>
      <vt:lpstr>Port of Chennai – 2 Mooring Dolphins Missing</vt:lpstr>
      <vt:lpstr>Container Wharf – Port of Chennai Ebb Current of Tsunami</vt:lpstr>
      <vt:lpstr>Crew Leaving Vessel – using Crane as a Gang Way  (Port of Chennai)</vt:lpstr>
      <vt:lpstr>Vessel Impacting Wharf</vt:lpstr>
      <vt:lpstr>Vessel Impacting Hoppers on Wharf</vt:lpstr>
      <vt:lpstr>PowerPoint Presentation</vt:lpstr>
      <vt:lpstr>Junglighat Fishing Pier – rubble mount support</vt:lpstr>
      <vt:lpstr>Junglighat Fishing Pier </vt:lpstr>
      <vt:lpstr>Junglighat Fishing Pier </vt:lpstr>
      <vt:lpstr>Junglighat Fishing Pier </vt:lpstr>
      <vt:lpstr>Port of Port Blair</vt:lpstr>
      <vt:lpstr>Dry Dock  - Port Blair</vt:lpstr>
      <vt:lpstr>Barge was on top of wharf</vt:lpstr>
      <vt:lpstr>Pier collapse – Port Blair</vt:lpstr>
      <vt:lpstr>PowerPoint Presentation</vt:lpstr>
      <vt:lpstr>PowerPoint Presentation</vt:lpstr>
      <vt:lpstr>PowerPoint Presentation</vt:lpstr>
      <vt:lpstr>CONCLUSIONS AND OBSERVATIONS </vt:lpstr>
      <vt:lpstr>CONCLUSIONS AND OBSERVATIONS </vt:lpstr>
      <vt:lpstr>RECOMMENDATIONS</vt:lpstr>
      <vt:lpstr>RECOMMENDATIONS </vt:lpstr>
    </vt:vector>
  </TitlesOfParts>
  <Company>CA State Lands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Pinky Hordyk</dc:creator>
  <cp:lastModifiedBy>Reilly, Daniel@CalOES</cp:lastModifiedBy>
  <cp:revision>245</cp:revision>
  <cp:lastPrinted>1601-01-01T00:00:00Z</cp:lastPrinted>
  <dcterms:created xsi:type="dcterms:W3CDTF">2002-05-28T21:52:18Z</dcterms:created>
  <dcterms:modified xsi:type="dcterms:W3CDTF">2020-08-26T15:35:21Z</dcterms:modified>
</cp:coreProperties>
</file>