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56" y="-104"/>
      </p:cViewPr>
      <p:guideLst>
        <p:guide orient="horz" pos="2160"/>
        <p:guide pos="2880"/>
      </p:guideLst>
    </p:cSldViewPr>
  </p:slide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35D5D3-7159-472B-8866-1249ACCF2B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D58E0-1A9F-4CFE-9875-481B1149F88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AD552-EB00-464C-92D8-C9370D6162E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BF818-045E-4478-B5F0-D256A493133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3E10-28EA-400C-AB93-BD4F73867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6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D12A-41E0-44FD-99DF-0E3645483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B214-380F-45C2-B1B6-05742EED0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0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00EA04-1E2E-4D6E-A704-7B737CABB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5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722715-7D88-41BA-B323-ED4EDE9C1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9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998B73-7E2E-4866-80BC-5BA036CFF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2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86C7-086E-44BC-AC20-0B72992F2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6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D6F1-B36F-4306-8C66-59D008B09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4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C318-4372-4C0D-941B-7823F50D8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6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4296-3A98-48CC-8ACB-0EFE29B80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8E544-76FE-4874-8796-DB641A716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7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6AA6-DB3E-4BE9-B947-9A7D0B80F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3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691CE-2C09-4F31-8521-2517901ED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7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776AD-78C3-482E-84A2-69E7EF7A7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1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EDF799-2107-4299-BE9C-62992CDCB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</a:rPr>
              <a:t>Near-Field Tsunamis in the POLA and the POLB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altLang="en-US" sz="3000">
                <a:solidFill>
                  <a:srgbClr val="FFFF00"/>
                </a:solidFill>
              </a:rPr>
              <a:t>Generated from Near-Shore Faults  </a:t>
            </a:r>
            <a:r>
              <a:rPr lang="en-US" altLang="en-US" sz="2400">
                <a:solidFill>
                  <a:srgbClr val="FFFF00"/>
                </a:solidFill>
              </a:rPr>
              <a:t>(M. Legg)</a:t>
            </a:r>
            <a:endParaRPr lang="en-US" altLang="en-US" sz="3000">
              <a:solidFill>
                <a:srgbClr val="FFFF00"/>
              </a:solidFill>
            </a:endParaRPr>
          </a:p>
          <a:p>
            <a:r>
              <a:rPr lang="en-US" altLang="en-US" sz="3000">
                <a:solidFill>
                  <a:srgbClr val="FFFF00"/>
                </a:solidFill>
              </a:rPr>
              <a:t>Generated from Subaerial and Submarine Landslides </a:t>
            </a:r>
            <a:r>
              <a:rPr lang="en-US" altLang="en-US" sz="2400">
                <a:solidFill>
                  <a:srgbClr val="FFFF00"/>
                </a:solidFill>
              </a:rPr>
              <a:t>(Synolakis, Borrero, Watts)</a:t>
            </a:r>
            <a:endParaRPr lang="en-US" altLang="en-US" sz="3000">
              <a:solidFill>
                <a:srgbClr val="FFFF00"/>
              </a:solidFill>
            </a:endParaRPr>
          </a:p>
          <a:p>
            <a:pPr lvl="2"/>
            <a:r>
              <a:rPr lang="en-US" altLang="en-US" sz="2800">
                <a:solidFill>
                  <a:srgbClr val="FFFF00"/>
                </a:solidFill>
              </a:rPr>
              <a:t>Large scale near-shore slumps</a:t>
            </a:r>
          </a:p>
          <a:p>
            <a:pPr lvl="2"/>
            <a:r>
              <a:rPr lang="en-US" altLang="en-US" sz="2800">
                <a:solidFill>
                  <a:srgbClr val="FFFF00"/>
                </a:solidFill>
              </a:rPr>
              <a:t>Failure of sediment in submarine canyons</a:t>
            </a:r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1270292.JPG                                                   00005737G4 HD FR                       BA94EFB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943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Experiment of the Run-Up Generated by Subaerial and Submarine Solid Body Slides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4572000" y="5562600"/>
            <a:ext cx="1524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981200"/>
            <a:ext cx="25908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The “plume” in the lee of the hemisphere which generates the run-up.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emisphere RU scanned copy.jpg                                 0002AB91G4 HD FR                       BA94EFB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61950"/>
            <a:ext cx="8682037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Some Final Thoughts for Southern California (POLA/POLB)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altLang="en-US" sz="2400">
                <a:solidFill>
                  <a:srgbClr val="FFFF00"/>
                </a:solidFill>
              </a:rPr>
              <a:t>Tsunamis from far-field earthquakes in southern California lead to longer period oscillations compared to near-field events.  This appears due to the excitation of the offshore waters and the extent of the shelf.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Forces on ships may depend on period content of excitation -- static vs. dynamic.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Velocities may be important in back channels (marina)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Local erosion problems may occur due to velocities.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Overtopping of wharfs and shoreward inundation.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Generation of debris and the impact of the waterborne debris on other structures.</a:t>
            </a:r>
            <a:endParaRPr lang="en-US" altLang="en-US" sz="280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Tide Gage Records from the 1992 Cape Mendocino Earthquake and Tsunami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 flipH="1" flipV="1">
            <a:off x="-762000" y="2362200"/>
            <a:ext cx="76200" cy="7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lipArt" sz="half" idx="2"/>
          </p:nvPr>
        </p:nvSpPr>
        <p:spPr>
          <a:xfrm flipH="1" flipV="1">
            <a:off x="4572000" y="1905000"/>
            <a:ext cx="76200" cy="76200"/>
          </a:xfrm>
        </p:spPr>
      </p:sp>
      <p:pic>
        <p:nvPicPr>
          <p:cNvPr id="6149" name="Picture 5" descr="Mendocino 1992 Response copy                                   00005E3AIPOD                           8ECB78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2700"/>
            <a:ext cx="4516438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Nearshore Canyons Along the California Coast as Potential Tsunami 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2"/>
          </p:nvPr>
        </p:nvSpPr>
        <p:spPr>
          <a:xfrm flipH="1">
            <a:off x="-914400" y="2057400"/>
            <a:ext cx="76200" cy="76200"/>
          </a:xfrm>
        </p:spPr>
        <p:txBody>
          <a:bodyPr/>
          <a:lstStyle/>
          <a:p>
            <a:endParaRPr lang="en-US" altLang="en-US" sz="24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3"/>
          </p:nvPr>
        </p:nvSpPr>
        <p:spPr>
          <a:xfrm flipV="1">
            <a:off x="8763000" y="60198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7173" name="Picture 5" descr="Canyons copy                                                   0002EAC5G4 HD FR                       BA94EFBC: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057400"/>
            <a:ext cx="4648200" cy="4419600"/>
          </a:xfrm>
        </p:spPr>
      </p:pic>
      <p:pic>
        <p:nvPicPr>
          <p:cNvPr id="7174" name="Picture 6" descr="Submarine Canyons  CA copy                                     0002BF49G4 HD FR                       BA94EFB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12261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2600">
                <a:solidFill>
                  <a:srgbClr val="FFFF00"/>
                </a:solidFill>
              </a:rPr>
              <a:t>Pt. Dume Submarine Canyon and Cross-Section of Sediment Deposits in Two California Canyons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8196" name="Picture 4" descr="Cross Sections copy                                            00000224Fred's Ipod                    BECC5B5F: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4038600" cy="5486400"/>
          </a:xfrm>
        </p:spPr>
      </p:pic>
      <p:pic>
        <p:nvPicPr>
          <p:cNvPr id="8197" name="Picture 5" descr="Pt. Dume Canyon copy                                           0002EAC5G4 HD FR                       BA94EFB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6720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Waves Obtained in POLA/POLB from Numerical Model of Submarine Landslide (Slump)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6477000"/>
            <a:ext cx="7772400" cy="381000"/>
          </a:xfrm>
        </p:spPr>
        <p:txBody>
          <a:bodyPr/>
          <a:lstStyle/>
          <a:p>
            <a:pPr algn="ctr"/>
            <a:r>
              <a:rPr lang="en-US" altLang="en-US" sz="2000">
                <a:solidFill>
                  <a:srgbClr val="FFFF00"/>
                </a:solidFill>
              </a:rPr>
              <a:t>(After Borrero, J.C. 2002)</a:t>
            </a:r>
            <a:endParaRPr lang="en-US" altLang="en-US" sz="2800"/>
          </a:p>
        </p:txBody>
      </p:sp>
      <p:pic>
        <p:nvPicPr>
          <p:cNvPr id="11268" name="Picture 4" descr="Borrero Map copy                                               0002EAC5G4 HD FR                       BA94EFBC: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4273550" cy="5257800"/>
          </a:xfrm>
        </p:spPr>
      </p:pic>
      <p:pic>
        <p:nvPicPr>
          <p:cNvPr id="11269" name="Picture 5" descr="Borrero Wave Results POLA, copy                                0002EAC5G4 HD FR                       BA94EFBC: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066800"/>
            <a:ext cx="3522663" cy="5257800"/>
          </a:xfrm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590800" y="2819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77200" y="23622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>
                <a:solidFill>
                  <a:srgbClr val="FFFF00"/>
                </a:solidFill>
              </a:rPr>
              <a:t>Some Laboratory Studies of Landslide Generated Waves</a:t>
            </a:r>
            <a:endParaRPr lang="en-US" altLang="en-US" sz="4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A Laboratory Experiment of Offshore Waves Generated by Submarine Landslides</a:t>
            </a:r>
            <a:endParaRPr lang="en-US" altLang="en-US"/>
          </a:p>
        </p:txBody>
      </p:sp>
      <p:pic>
        <p:nvPicPr>
          <p:cNvPr id="13315" name="Picture 3" descr="Watts Slide copy                                               00000224Fred's Ipod                    BECC5B5F: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4797425" cy="5181600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Experiments conducted to investigate offshore generated waves from underwater landslides.  Note: generally undeformed slide in the initial wave generating phase </a:t>
            </a:r>
            <a:r>
              <a:rPr lang="en-US" altLang="en-US" sz="2400">
                <a:solidFill>
                  <a:srgbClr val="FFFF00"/>
                </a:solidFill>
              </a:rPr>
              <a:t>(after Watts, P.) 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1280296.JPG copy                                              0002AB91G4 HD FR                       BA94EFB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791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Experiment of the Run-Up Generated by Subaerial and Submarine Solid Body Slides</a:t>
            </a: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9372600" y="35814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981200"/>
            <a:ext cx="2743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>
                <a:solidFill>
                  <a:srgbClr val="FFFF00"/>
                </a:solidFill>
              </a:rPr>
              <a:t>	Shows a hemisphere (D = 3 ft) before release in a 300 ft long, 12 ft wide wave tank at Oregon State Univ. </a:t>
            </a:r>
            <a:r>
              <a:rPr lang="en-US" altLang="en-US" sz="2400">
                <a:solidFill>
                  <a:srgbClr val="FFFF00"/>
                </a:solidFill>
              </a:rPr>
              <a:t>(after Raichlen, 2005)</a:t>
            </a:r>
            <a:endParaRPr lang="en-US" altLang="en-US" sz="280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1270290.JPG                                                   00005737G4 HD FR                       BA94EFBC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791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Experiment of the Run-Up Generated by Subaerial and Submarine Solid Body Slides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 flipV="1">
            <a:off x="9753600" y="3352800"/>
            <a:ext cx="76200" cy="1524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81200"/>
            <a:ext cx="2514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Waves generated in an offshore direction by the hemisphere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G4 HD FR:Microsoft Office 98:Templates:Blank Presentation</Template>
  <TotalTime>1</TotalTime>
  <Words>340</Words>
  <Application>Microsoft Office PowerPoint</Application>
  <PresentationFormat>On-screen Show (4:3)</PresentationFormat>
  <Paragraphs>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</vt:lpstr>
      <vt:lpstr>Blank Presentation</vt:lpstr>
      <vt:lpstr>Near-Field Tsunamis in the POLA and the POLB</vt:lpstr>
      <vt:lpstr>Local Tide Gage Records from the 1992 Cape Mendocino Earthquake and Tsunami</vt:lpstr>
      <vt:lpstr>Nearshore Canyons Along the California Coast as Potential Tsunami Sources</vt:lpstr>
      <vt:lpstr>Pt. Dume Submarine Canyon and Cross-Section of Sediment Deposits in Two California Canyons</vt:lpstr>
      <vt:lpstr>Waves Obtained in POLA/POLB from Numerical Model of Submarine Landslide (Slump)</vt:lpstr>
      <vt:lpstr>Some Laboratory Studies of Landslide Generated Waves</vt:lpstr>
      <vt:lpstr>A Laboratory Experiment of Offshore Waves Generated by Submarine Landslides</vt:lpstr>
      <vt:lpstr>Experiment of the Run-Up Generated by Subaerial and Submarine Solid Body Slides</vt:lpstr>
      <vt:lpstr>Experiment of the Run-Up Generated by Subaerial and Submarine Solid Body Slides</vt:lpstr>
      <vt:lpstr>Experiment of the Run-Up Generated by Subaerial and Submarine Solid Body Slides</vt:lpstr>
      <vt:lpstr>PowerPoint Presentation</vt:lpstr>
      <vt:lpstr>Some Final Thoughts for Southern California (POLA/POLB)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Near-Field Tsunamis in the POLA and the POLB</dc:title>
  <dc:creator>Fred Raichlen</dc:creator>
  <cp:lastModifiedBy>Reilly, Daniel@CalOES</cp:lastModifiedBy>
  <cp:revision>1</cp:revision>
  <dcterms:created xsi:type="dcterms:W3CDTF">2005-07-18T21:42:00Z</dcterms:created>
  <dcterms:modified xsi:type="dcterms:W3CDTF">2020-08-26T15:59:54Z</dcterms:modified>
</cp:coreProperties>
</file>